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4"/>
  </p:sldMasterIdLst>
  <p:sldIdLst>
    <p:sldId id="257" r:id="rId5"/>
  </p:sldIdLst>
  <p:sldSz cx="7561263" cy="10693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318" y="43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01" y="-13203"/>
            <a:ext cx="7582601" cy="1071980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900" y="3749292"/>
            <a:ext cx="4818171" cy="2567012"/>
          </a:xfrm>
        </p:spPr>
        <p:txBody>
          <a:bodyPr anchor="b">
            <a:noAutofit/>
          </a:bodyPr>
          <a:lstStyle>
            <a:lvl1pPr algn="r">
              <a:defRPr sz="4465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900" y="6316301"/>
            <a:ext cx="4818171" cy="171035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27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4" y="950524"/>
            <a:ext cx="5248987" cy="5307095"/>
          </a:xfrm>
        </p:spPr>
        <p:txBody>
          <a:bodyPr anchor="ctr">
            <a:normAutofit/>
          </a:bodyPr>
          <a:lstStyle>
            <a:lvl1pPr algn="l">
              <a:defRPr sz="363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4" y="6970513"/>
            <a:ext cx="5248987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8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60" y="950524"/>
            <a:ext cx="5021147" cy="4713017"/>
          </a:xfrm>
        </p:spPr>
        <p:txBody>
          <a:bodyPr anchor="ctr">
            <a:normAutofit/>
          </a:bodyPr>
          <a:lstStyle>
            <a:lvl1pPr algn="l">
              <a:defRPr sz="363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489" y="5663541"/>
            <a:ext cx="4481689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059" indent="0">
              <a:buFontTx/>
              <a:buNone/>
              <a:defRPr/>
            </a:lvl2pPr>
            <a:lvl3pPr marL="756117" indent="0">
              <a:buFontTx/>
              <a:buNone/>
              <a:defRPr/>
            </a:lvl3pPr>
            <a:lvl4pPr marL="1134176" indent="0">
              <a:buFontTx/>
              <a:buNone/>
              <a:defRPr/>
            </a:lvl4pPr>
            <a:lvl5pPr marL="1512235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6970513"/>
            <a:ext cx="5248988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99159" y="1232404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66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9738" y="4500889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66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10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3" y="3012470"/>
            <a:ext cx="5248988" cy="4046995"/>
          </a:xfrm>
        </p:spPr>
        <p:txBody>
          <a:bodyPr anchor="b">
            <a:normAutofit/>
          </a:bodyPr>
          <a:lstStyle>
            <a:lvl1pPr algn="l">
              <a:defRPr sz="363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7059465"/>
            <a:ext cx="5248988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59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60" y="950524"/>
            <a:ext cx="5021147" cy="4713017"/>
          </a:xfrm>
        </p:spPr>
        <p:txBody>
          <a:bodyPr anchor="ctr">
            <a:normAutofit/>
          </a:bodyPr>
          <a:lstStyle>
            <a:lvl1pPr algn="l">
              <a:defRPr sz="363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082" y="6257619"/>
            <a:ext cx="5248988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59" indent="0">
              <a:buFontTx/>
              <a:buNone/>
              <a:defRPr/>
            </a:lvl2pPr>
            <a:lvl3pPr marL="756117" indent="0">
              <a:buFontTx/>
              <a:buNone/>
              <a:defRPr/>
            </a:lvl3pPr>
            <a:lvl4pPr marL="1134176" indent="0">
              <a:buFontTx/>
              <a:buNone/>
              <a:defRPr/>
            </a:lvl4pPr>
            <a:lvl5pPr marL="1512235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7059465"/>
            <a:ext cx="5248988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99159" y="1232404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66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9738" y="4500889"/>
            <a:ext cx="378162" cy="911817"/>
          </a:xfrm>
          <a:prstGeom prst="rect">
            <a:avLst/>
          </a:prstGeom>
        </p:spPr>
        <p:txBody>
          <a:bodyPr vert="horz" lIns="75613" tIns="37806" rIns="75613" bIns="37806" rtlCol="0" anchor="ctr">
            <a:noAutofit/>
          </a:bodyPr>
          <a:lstStyle/>
          <a:p>
            <a:pPr lvl="0"/>
            <a:r>
              <a:rPr lang="en-US" sz="661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02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51" y="950524"/>
            <a:ext cx="5243819" cy="4713017"/>
          </a:xfrm>
        </p:spPr>
        <p:txBody>
          <a:bodyPr anchor="ctr">
            <a:normAutofit/>
          </a:bodyPr>
          <a:lstStyle>
            <a:lvl1pPr algn="l">
              <a:defRPr sz="363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082" y="6257619"/>
            <a:ext cx="5248988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059" indent="0">
              <a:buFontTx/>
              <a:buNone/>
              <a:defRPr/>
            </a:lvl2pPr>
            <a:lvl3pPr marL="756117" indent="0">
              <a:buFontTx/>
              <a:buNone/>
              <a:defRPr/>
            </a:lvl3pPr>
            <a:lvl4pPr marL="1134176" indent="0">
              <a:buFontTx/>
              <a:buNone/>
              <a:defRPr/>
            </a:lvl4pPr>
            <a:lvl5pPr marL="1512235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7059465"/>
            <a:ext cx="5248988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93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15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2698" y="950525"/>
            <a:ext cx="809389" cy="8188374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83" y="950525"/>
            <a:ext cx="4295818" cy="818837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7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19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3" y="4211354"/>
            <a:ext cx="5248988" cy="2848113"/>
          </a:xfrm>
        </p:spPr>
        <p:txBody>
          <a:bodyPr anchor="b"/>
          <a:lstStyle>
            <a:lvl1pPr algn="l">
              <a:defRPr sz="330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7059465"/>
            <a:ext cx="5248988" cy="1341587"/>
          </a:xfrm>
        </p:spPr>
        <p:txBody>
          <a:bodyPr anchor="t"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8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4" y="950524"/>
            <a:ext cx="5248987" cy="20594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84" y="3368918"/>
            <a:ext cx="2553588" cy="6051130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9483" y="3368921"/>
            <a:ext cx="2553588" cy="6051131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0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4" y="950524"/>
            <a:ext cx="5248986" cy="205947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3369533"/>
            <a:ext cx="2555707" cy="8985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83" y="4268077"/>
            <a:ext cx="2555707" cy="515197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7362" y="3369533"/>
            <a:ext cx="2555707" cy="8985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7362" y="4268077"/>
            <a:ext cx="2555707" cy="515197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54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3" y="950524"/>
            <a:ext cx="5248987" cy="205947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1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3" y="2336712"/>
            <a:ext cx="2307229" cy="1993460"/>
          </a:xfrm>
        </p:spPr>
        <p:txBody>
          <a:bodyPr anchor="b">
            <a:normAutofit/>
          </a:bodyPr>
          <a:lstStyle>
            <a:lvl1pPr>
              <a:defRPr sz="16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123" y="802902"/>
            <a:ext cx="2799947" cy="861714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83" y="4330171"/>
            <a:ext cx="2307229" cy="4029826"/>
          </a:xfrm>
        </p:spPr>
        <p:txBody>
          <a:bodyPr>
            <a:normAutofit/>
          </a:bodyPr>
          <a:lstStyle>
            <a:lvl1pPr marL="0" indent="0">
              <a:buNone/>
              <a:defRPr sz="1158"/>
            </a:lvl1pPr>
            <a:lvl2pPr marL="283544" indent="0">
              <a:buNone/>
              <a:defRPr sz="868"/>
            </a:lvl2pPr>
            <a:lvl3pPr marL="567088" indent="0">
              <a:buNone/>
              <a:defRPr sz="744"/>
            </a:lvl3pPr>
            <a:lvl4pPr marL="850632" indent="0">
              <a:buNone/>
              <a:defRPr sz="620"/>
            </a:lvl4pPr>
            <a:lvl5pPr marL="1134176" indent="0">
              <a:buNone/>
              <a:defRPr sz="620"/>
            </a:lvl5pPr>
            <a:lvl6pPr marL="1417720" indent="0">
              <a:buNone/>
              <a:defRPr sz="620"/>
            </a:lvl6pPr>
            <a:lvl7pPr marL="1701264" indent="0">
              <a:buNone/>
              <a:defRPr sz="620"/>
            </a:lvl7pPr>
            <a:lvl8pPr marL="1984808" indent="0">
              <a:buNone/>
              <a:defRPr sz="620"/>
            </a:lvl8pPr>
            <a:lvl9pPr marL="2268352" indent="0">
              <a:buNone/>
              <a:defRPr sz="62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33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83" y="7485380"/>
            <a:ext cx="5248987" cy="883691"/>
          </a:xfrm>
        </p:spPr>
        <p:txBody>
          <a:bodyPr anchor="b">
            <a:normAutofit/>
          </a:bodyPr>
          <a:lstStyle>
            <a:lvl1pPr algn="l">
              <a:defRPr sz="198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083" y="950525"/>
            <a:ext cx="5248987" cy="5996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59" indent="0">
              <a:buNone/>
              <a:defRPr sz="1323"/>
            </a:lvl2pPr>
            <a:lvl3pPr marL="756117" indent="0">
              <a:buNone/>
              <a:defRPr sz="1323"/>
            </a:lvl3pPr>
            <a:lvl4pPr marL="1134176" indent="0">
              <a:buNone/>
              <a:defRPr sz="1323"/>
            </a:lvl4pPr>
            <a:lvl5pPr marL="1512235" indent="0">
              <a:buNone/>
              <a:defRPr sz="1323"/>
            </a:lvl5pPr>
            <a:lvl6pPr marL="1890293" indent="0">
              <a:buNone/>
              <a:defRPr sz="1323"/>
            </a:lvl6pPr>
            <a:lvl7pPr marL="2268352" indent="0">
              <a:buNone/>
              <a:defRPr sz="1323"/>
            </a:lvl7pPr>
            <a:lvl8pPr marL="2646411" indent="0">
              <a:buNone/>
              <a:defRPr sz="1323"/>
            </a:lvl8pPr>
            <a:lvl9pPr marL="3024469" indent="0">
              <a:buNone/>
              <a:defRPr sz="132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83" y="8369072"/>
            <a:ext cx="5248987" cy="1050978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1" y="-13203"/>
            <a:ext cx="7582601" cy="1071980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84" y="950524"/>
            <a:ext cx="5248986" cy="20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83" y="3368921"/>
            <a:ext cx="5248987" cy="60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9661" y="9420052"/>
            <a:ext cx="56571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F96B-136D-407D-9F2A-15FF96A76E9C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84" y="9420052"/>
            <a:ext cx="382278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9166" y="9420052"/>
            <a:ext cx="42390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2A128559-F9ED-4962-B3A0-8C38D4F2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7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378059" rtl="0" eaLnBrk="1" latinLnBrk="0" hangingPunct="1">
        <a:spcBef>
          <a:spcPct val="0"/>
        </a:spcBef>
        <a:buNone/>
        <a:defRPr kumimoji="1" sz="2977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3544" indent="-283544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345" indent="-236287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5147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3205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264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9323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7381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5440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3499" indent="-189029" algn="l" defTabSz="378059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37805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8E7C74F2-ABFB-4B13-A24C-8A3490E0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7610030" cy="11236685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940C575-C38B-4B20-B938-C0D02A458E1D}"/>
              </a:ext>
            </a:extLst>
          </p:cNvPr>
          <p:cNvSpPr/>
          <p:nvPr/>
        </p:nvSpPr>
        <p:spPr>
          <a:xfrm>
            <a:off x="5328554" y="216145"/>
            <a:ext cx="1953265" cy="182169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入居者</a:t>
            </a:r>
            <a:endParaRPr kumimoji="1"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募集中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358601" y="6508158"/>
            <a:ext cx="2852382" cy="189686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BFDC48-B408-4635-A7D1-31D98379FF0B}"/>
              </a:ext>
            </a:extLst>
          </p:cNvPr>
          <p:cNvSpPr txBox="1"/>
          <p:nvPr/>
        </p:nvSpPr>
        <p:spPr>
          <a:xfrm>
            <a:off x="4483168" y="6397835"/>
            <a:ext cx="2876994" cy="246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en-US" altLang="ja-JP" dirty="0">
                <a:latin typeface="HGP明朝E" pitchFamily="18" charset="-128"/>
                <a:ea typeface="HGP明朝E" pitchFamily="18" charset="-128"/>
              </a:rPr>
              <a:t>―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費　用　詳　細　－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家　　 賃　　 ２０，０００円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食　　 費　　 ４５，０００円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光 熱 費　 　１０，０００円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合　計　　　　７５，０００円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P明朝E" pitchFamily="18" charset="-128"/>
                <a:ea typeface="HGP明朝E" pitchFamily="18" charset="-128"/>
              </a:rPr>
              <a:t>　　　　　</a:t>
            </a:r>
            <a:endParaRPr lang="en-US" altLang="ja-JP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FE67E5A-D5F9-476B-86D7-4D9CB01739A0}"/>
              </a:ext>
            </a:extLst>
          </p:cNvPr>
          <p:cNvSpPr/>
          <p:nvPr/>
        </p:nvSpPr>
        <p:spPr>
          <a:xfrm>
            <a:off x="189195" y="8863365"/>
            <a:ext cx="5006250" cy="1633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36EAEED-305A-4C2A-9B65-F7D8E678AC58}"/>
              </a:ext>
            </a:extLst>
          </p:cNvPr>
          <p:cNvSpPr/>
          <p:nvPr/>
        </p:nvSpPr>
        <p:spPr>
          <a:xfrm>
            <a:off x="318767" y="8521735"/>
            <a:ext cx="4434789" cy="326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お気軽にお問い合わせください！！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80F781-431D-4E11-AB31-E14A01FD036B}"/>
              </a:ext>
            </a:extLst>
          </p:cNvPr>
          <p:cNvSpPr txBox="1"/>
          <p:nvPr/>
        </p:nvSpPr>
        <p:spPr>
          <a:xfrm>
            <a:off x="-231516" y="8860559"/>
            <a:ext cx="4434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　　　</a:t>
            </a:r>
            <a:r>
              <a:rPr lang="en-US" altLang="ja-JP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【</a:t>
            </a:r>
            <a:r>
              <a:rPr lang="ja-JP" altLang="en-US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運営会社</a:t>
            </a:r>
            <a:r>
              <a:rPr lang="en-US" altLang="ja-JP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】</a:t>
            </a:r>
            <a:r>
              <a:rPr lang="ja-JP" altLang="en-US" sz="1600" dirty="0">
                <a:latin typeface="HGP明朝E" pitchFamily="18" charset="-128"/>
                <a:ea typeface="HGP明朝E" pitchFamily="18" charset="-128"/>
              </a:rPr>
              <a:t>　　</a:t>
            </a:r>
            <a:endParaRPr lang="en-US" altLang="ja-JP" sz="1600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1600" dirty="0"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　　　　　</a:t>
            </a:r>
            <a:r>
              <a:rPr lang="ja-JP" altLang="en-US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株式会社</a:t>
            </a:r>
            <a:r>
              <a:rPr lang="en-US" altLang="ja-JP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B</a:t>
            </a:r>
            <a:r>
              <a:rPr lang="ja-JP" altLang="en-US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＆</a:t>
            </a:r>
            <a:r>
              <a:rPr lang="en-US" altLang="ja-JP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B</a:t>
            </a:r>
            <a:r>
              <a:rPr lang="ja-JP" altLang="en-US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ホールディングス</a:t>
            </a:r>
            <a:endParaRPr lang="en-US" altLang="ja-JP" sz="1600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1600" dirty="0">
                <a:ln w="3175">
                  <a:solidFill>
                    <a:schemeClr val="tx1"/>
                  </a:solidFill>
                </a:ln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　　　　　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〒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573-0102</a:t>
            </a:r>
          </a:p>
          <a:p>
            <a:r>
              <a:rPr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　　　 　 　大阪府枚方市長尾家具町</a:t>
            </a:r>
            <a:r>
              <a:rPr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1-4-18</a:t>
            </a:r>
          </a:p>
          <a:p>
            <a:r>
              <a:rPr kumimoji="1" lang="ja-JP" altLang="en-US" sz="16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　　　 　  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TEL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：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072-866-6400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　（受付：平日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9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時～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17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時）</a:t>
            </a:r>
            <a:endParaRPr kumimoji="1" lang="en-US" altLang="ja-JP" sz="1400" dirty="0">
              <a:ln w="3175">
                <a:solidFill>
                  <a:schemeClr val="tx1"/>
                </a:solidFill>
              </a:ln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　　　　　　 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HP</a:t>
            </a:r>
            <a:r>
              <a:rPr kumimoji="1" lang="ja-JP" altLang="en-US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：</a:t>
            </a:r>
            <a:r>
              <a:rPr kumimoji="1" lang="en-US" altLang="ja-JP" sz="1400" dirty="0">
                <a:ln w="3175">
                  <a:solidFill>
                    <a:schemeClr val="tx1"/>
                  </a:solidFill>
                </a:ln>
                <a:latin typeface="HGP明朝E" pitchFamily="18" charset="-128"/>
                <a:ea typeface="HGP明朝E" pitchFamily="18" charset="-128"/>
              </a:rPr>
              <a:t>https://www.aoitori2018.or.jp/</a:t>
            </a:r>
            <a:endParaRPr kumimoji="1" lang="ja-JP" altLang="en-US" sz="1400" dirty="0">
              <a:ln w="3175">
                <a:solidFill>
                  <a:schemeClr val="tx1"/>
                </a:solidFill>
              </a:ln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4454144" y="8010996"/>
            <a:ext cx="2661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28477" y="289304"/>
            <a:ext cx="4254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spc="50" dirty="0">
                <a:ln w="12700" cmpd="sng">
                  <a:solidFill>
                    <a:srgbClr val="00B0F0"/>
                  </a:solidFill>
                  <a:prstDash val="solid"/>
                </a:ln>
                <a:effectLst>
                  <a:glow rad="165100">
                    <a:schemeClr val="bg1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グループホーム</a:t>
            </a:r>
            <a:r>
              <a:rPr lang="ja-JP" alt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165100">
                    <a:schemeClr val="bg1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　</a:t>
            </a:r>
            <a:endParaRPr lang="en-US" altLang="ja-JP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165100">
                  <a:schemeClr val="bg1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  <a:p>
            <a:pPr algn="ctr"/>
            <a:r>
              <a:rPr lang="ja-JP" alt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165100">
                    <a:schemeClr val="bg1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　　　　　</a:t>
            </a:r>
            <a:r>
              <a:rPr lang="ja-JP" altLang="en-US" sz="4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165100">
                    <a:schemeClr val="bg1"/>
                  </a:glow>
                </a:effectLst>
                <a:latin typeface="HGP明朝E" pitchFamily="18" charset="-128"/>
                <a:ea typeface="HGP明朝E" pitchFamily="18" charset="-128"/>
                <a:cs typeface="メイリオ" pitchFamily="50" charset="-128"/>
              </a:rPr>
              <a:t>青い鳥</a:t>
            </a:r>
            <a:endParaRPr lang="en-US" altLang="ja-JP" sz="4400" b="1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glow rad="165100">
                  <a:schemeClr val="bg1"/>
                </a:glow>
              </a:effectLst>
              <a:latin typeface="HGP明朝E" pitchFamily="18" charset="-128"/>
              <a:ea typeface="HGP明朝E" pitchFamily="18" charset="-128"/>
              <a:cs typeface="メイリオ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33D424F-78CA-4D13-8AF7-464D1A546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1" b="490"/>
          <a:stretch/>
        </p:blipFill>
        <p:spPr>
          <a:xfrm>
            <a:off x="2472590" y="6514523"/>
            <a:ext cx="1797190" cy="186581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C09EAA7-4969-46E8-8B56-3E0FBA4C0A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24860" b="19493"/>
          <a:stretch/>
        </p:blipFill>
        <p:spPr>
          <a:xfrm>
            <a:off x="379304" y="6514523"/>
            <a:ext cx="1997743" cy="186581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B20542-0C9A-4A8F-960A-639734AA11CA}"/>
              </a:ext>
            </a:extLst>
          </p:cNvPr>
          <p:cNvSpPr txBox="1"/>
          <p:nvPr/>
        </p:nvSpPr>
        <p:spPr>
          <a:xfrm>
            <a:off x="39267" y="1832086"/>
            <a:ext cx="721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effectLst>
                  <a:outerShdw blurRad="63500" dist="38100" dir="5400000" algn="t" rotWithShape="0">
                    <a:prstClr val="black"/>
                  </a:outerShdw>
                </a:effectLst>
                <a:latin typeface="HGP明朝E" pitchFamily="18" charset="-128"/>
                <a:ea typeface="HGP明朝E" pitchFamily="18" charset="-128"/>
              </a:rPr>
              <a:t>　　　　　　　　　　　　</a:t>
            </a:r>
            <a:r>
              <a:rPr kumimoji="1" lang="ja-JP" altLang="en-US" sz="2000" dirty="0">
                <a:ln w="3175">
                  <a:solidFill>
                    <a:schemeClr val="tx1"/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2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kumimoji="1"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令和</a:t>
            </a:r>
            <a:r>
              <a:rPr kumimoji="1" lang="en-US" altLang="ja-JP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4</a:t>
            </a:r>
            <a:r>
              <a:rPr kumimoji="1"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年９月開設</a:t>
            </a:r>
            <a:endParaRPr kumimoji="1" lang="en-US" altLang="ja-JP" sz="240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2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　　</a:t>
            </a:r>
            <a:r>
              <a:rPr kumimoji="1"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所在地：大阪府枚方市船橋本町</a:t>
            </a:r>
            <a:r>
              <a:rPr kumimoji="1" lang="en-US" altLang="ja-JP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2</a:t>
            </a:r>
            <a:r>
              <a:rPr kumimoji="1"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丁目</a:t>
            </a:r>
            <a:r>
              <a:rPr kumimoji="1" lang="en-US" altLang="ja-JP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85</a:t>
            </a:r>
            <a:r>
              <a:rPr kumimoji="1"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番地の</a:t>
            </a:r>
            <a:r>
              <a:rPr kumimoji="1" lang="en-US" altLang="ja-JP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7</a:t>
            </a:r>
          </a:p>
          <a:p>
            <a:r>
              <a:rPr lang="ja-JP" altLang="en-US" sz="22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　　　　　　</a:t>
            </a:r>
            <a:r>
              <a:rPr lang="ja-JP" altLang="en-US" sz="24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　</a:t>
            </a:r>
            <a:r>
              <a:rPr lang="ja-JP" altLang="en-US" sz="2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男子寮・定員</a:t>
            </a:r>
            <a:r>
              <a:rPr lang="en-US" altLang="ja-JP" sz="2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9</a:t>
            </a:r>
            <a:r>
              <a:rPr lang="ja-JP" altLang="en-US" sz="2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HGP明朝B" panose="02020800000000000000" pitchFamily="18" charset="-128"/>
                <a:ea typeface="HGP明朝B" panose="02020800000000000000" pitchFamily="18" charset="-128"/>
              </a:rPr>
              <a:t>名・（精神・知的障害・難病）</a:t>
            </a:r>
            <a:endParaRPr kumimoji="1" lang="ja-JP" altLang="en-US" sz="200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DA729C9-51EC-464C-851F-9A4D29D3EF03}"/>
              </a:ext>
            </a:extLst>
          </p:cNvPr>
          <p:cNvSpPr/>
          <p:nvPr/>
        </p:nvSpPr>
        <p:spPr>
          <a:xfrm>
            <a:off x="258967" y="3146838"/>
            <a:ext cx="6965963" cy="2607838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0280" y="3254006"/>
            <a:ext cx="6889992" cy="290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★年齢　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18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歳から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64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歳の方。</a:t>
            </a: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★身体障害者・精神障害者福祉・療育の各手帳お持ちの方で</a:t>
            </a: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　　障害支援区分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1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～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6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に認定されておられる方。</a:t>
            </a: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★お部屋は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6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畳和室をご使用いただきます。</a:t>
            </a: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★食堂（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2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）・トイレ（</a:t>
            </a:r>
            <a:r>
              <a:rPr kumimoji="1" lang="en-US" altLang="ja-JP" sz="2000" dirty="0">
                <a:latin typeface="HGP明朝E" pitchFamily="18" charset="-128"/>
                <a:ea typeface="HGP明朝E" pitchFamily="18" charset="-128"/>
              </a:rPr>
              <a:t>3</a:t>
            </a:r>
            <a:r>
              <a:rPr kumimoji="1" lang="ja-JP" altLang="en-US" sz="2000" dirty="0">
                <a:latin typeface="HGP明朝E" pitchFamily="18" charset="-128"/>
                <a:ea typeface="HGP明朝E" pitchFamily="18" charset="-128"/>
              </a:rPr>
              <a:t>）・お風呂・洗濯機・洗面台は共同です。</a:t>
            </a: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  <a:p>
            <a:pPr>
              <a:lnSpc>
                <a:spcPct val="200000"/>
              </a:lnSpc>
            </a:pPr>
            <a:endParaRPr kumimoji="1" lang="en-US" altLang="ja-JP" sz="2000" dirty="0"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23" name="直線コネクタ 22"/>
          <p:cNvCxnSpPr>
            <a:cxnSpLocks/>
          </p:cNvCxnSpPr>
          <p:nvPr/>
        </p:nvCxnSpPr>
        <p:spPr>
          <a:xfrm>
            <a:off x="388941" y="4194572"/>
            <a:ext cx="662473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/>
          </p:cNvCxnSpPr>
          <p:nvPr/>
        </p:nvCxnSpPr>
        <p:spPr>
          <a:xfrm>
            <a:off x="458284" y="5130676"/>
            <a:ext cx="662473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cxnSpLocks/>
          </p:cNvCxnSpPr>
          <p:nvPr/>
        </p:nvCxnSpPr>
        <p:spPr>
          <a:xfrm>
            <a:off x="429580" y="3690516"/>
            <a:ext cx="662473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8" name="図 37">
            <a:extLst>
              <a:ext uri="{FF2B5EF4-FFF2-40B4-BE49-F238E27FC236}">
                <a16:creationId xmlns:a16="http://schemas.microsoft.com/office/drawing/2014/main" id="{A9CEFA92-57BA-44E5-87F1-D68E926F5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1" t="8526" r="93216" b="80087"/>
          <a:stretch/>
        </p:blipFill>
        <p:spPr>
          <a:xfrm>
            <a:off x="4247837" y="8953476"/>
            <a:ext cx="505719" cy="5669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2DE030D0-52D8-46AC-8FE0-CE39A59169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58" t="41849" r="38183" b="14965"/>
          <a:stretch/>
        </p:blipFill>
        <p:spPr>
          <a:xfrm>
            <a:off x="5345339" y="8617076"/>
            <a:ext cx="1864929" cy="17935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90F014-70E8-43E4-8226-64DD449D003D}"/>
              </a:ext>
            </a:extLst>
          </p:cNvPr>
          <p:cNvSpPr/>
          <p:nvPr/>
        </p:nvSpPr>
        <p:spPr>
          <a:xfrm>
            <a:off x="-75817" y="5813877"/>
            <a:ext cx="7554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0" u="sng" cap="none" spc="0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入居一時金・保証金・修繕費一切不要！！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E32836B-CDDB-4EB8-80FA-DAB1AD6301FB}"/>
              </a:ext>
            </a:extLst>
          </p:cNvPr>
          <p:cNvCxnSpPr>
            <a:cxnSpLocks/>
          </p:cNvCxnSpPr>
          <p:nvPr/>
        </p:nvCxnSpPr>
        <p:spPr>
          <a:xfrm>
            <a:off x="429580" y="5574895"/>
            <a:ext cx="662473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580499D-0019-4E53-8E5F-4C45FC2B7A21}"/>
              </a:ext>
            </a:extLst>
          </p:cNvPr>
          <p:cNvCxnSpPr>
            <a:cxnSpLocks/>
          </p:cNvCxnSpPr>
          <p:nvPr/>
        </p:nvCxnSpPr>
        <p:spPr>
          <a:xfrm>
            <a:off x="429580" y="4635162"/>
            <a:ext cx="662473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C4E63FA6-3BD8-4E5C-AE7B-72F609B98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4" y="9530710"/>
            <a:ext cx="796817" cy="7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1974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452335</Value>
      <Value>502585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TP102773686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134565</LocLastLocAttemptVersionLookup>
    <LocLastLocAttemptVersionTypeLookup xmlns="1119c2e5-8fb9-4d5f-baf1-202c530f2c34" xsi:nil="true"/>
    <AssetStart xmlns="1119c2e5-8fb9-4d5f-baf1-202c530f2c34">2011-11-08T08:20:29+00:00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361B93F2-55CD-49EB-A53F-9919D17294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3B5E5-EA7E-4BE5-BB72-CF6786F74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DD847-11EA-4DF5-A28F-F6C26367A1D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19c2e5-8fb9-4d5f-baf1-202c530f2c3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198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HGP創英角ﾎﾟｯﾌﾟ体</vt:lpstr>
      <vt:lpstr>HGP明朝B</vt:lpstr>
      <vt:lpstr>HGP明朝E</vt:lpstr>
      <vt:lpstr>Arial</vt:lpstr>
      <vt:lpstr>Trebuchet MS</vt:lpstr>
      <vt:lpstr>Wingdings 3</vt:lpstr>
      <vt:lpstr>ファセット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Kurahara</dc:creator>
  <cp:lastModifiedBy>Kurahara</cp:lastModifiedBy>
  <cp:revision>31</cp:revision>
  <cp:lastPrinted>2023-01-30T00:45:18Z</cp:lastPrinted>
  <dcterms:created xsi:type="dcterms:W3CDTF">2023-01-14T02:28:00Z</dcterms:created>
  <dcterms:modified xsi:type="dcterms:W3CDTF">2023-01-30T00:46:43Z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